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44"/>
  </p:handoutMasterIdLst>
  <p:sldIdLst>
    <p:sldId id="256" r:id="rId4"/>
    <p:sldId id="284" r:id="rId6"/>
    <p:sldId id="257" r:id="rId7"/>
    <p:sldId id="3310" r:id="rId8"/>
    <p:sldId id="3311" r:id="rId9"/>
    <p:sldId id="3314" r:id="rId10"/>
    <p:sldId id="3315" r:id="rId11"/>
    <p:sldId id="3309" r:id="rId12"/>
    <p:sldId id="3313" r:id="rId13"/>
    <p:sldId id="3318" r:id="rId14"/>
    <p:sldId id="3346" r:id="rId15"/>
    <p:sldId id="3325" r:id="rId16"/>
    <p:sldId id="3319" r:id="rId17"/>
    <p:sldId id="3320" r:id="rId18"/>
    <p:sldId id="3321" r:id="rId19"/>
    <p:sldId id="3323" r:id="rId20"/>
    <p:sldId id="3324" r:id="rId21"/>
    <p:sldId id="3328" r:id="rId22"/>
    <p:sldId id="3327" r:id="rId23"/>
    <p:sldId id="3326" r:id="rId24"/>
    <p:sldId id="3347" r:id="rId25"/>
    <p:sldId id="3329" r:id="rId26"/>
    <p:sldId id="3330" r:id="rId27"/>
    <p:sldId id="3331" r:id="rId28"/>
    <p:sldId id="3332" r:id="rId29"/>
    <p:sldId id="3333" r:id="rId30"/>
    <p:sldId id="3334" r:id="rId31"/>
    <p:sldId id="3342" r:id="rId32"/>
    <p:sldId id="3343" r:id="rId33"/>
    <p:sldId id="3335" r:id="rId34"/>
    <p:sldId id="3339" r:id="rId35"/>
    <p:sldId id="3336" r:id="rId36"/>
    <p:sldId id="3337" r:id="rId37"/>
    <p:sldId id="3338" r:id="rId38"/>
    <p:sldId id="3340" r:id="rId39"/>
    <p:sldId id="3341" r:id="rId40"/>
    <p:sldId id="3344" r:id="rId41"/>
    <p:sldId id="3345" r:id="rId42"/>
    <p:sldId id="3316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go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DFF"/>
    <a:srgbClr val="228FFF"/>
    <a:srgbClr val="5EF8FF"/>
    <a:srgbClr val="000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216"/>
      </p:cViewPr>
      <p:guideLst>
        <p:guide orient="horz" pos="2365"/>
        <p:guide orient="horz" pos="230"/>
        <p:guide orient="horz" pos="4118"/>
        <p:guide pos="7355"/>
        <p:guide orient="horz" pos="6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tags" Target="tags/tag36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7T08:11:48.188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2D6CA-8416-4DAA-9277-8FBA2E4BDE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tags" Target="../tags/tag12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wccftech.com/nvidia-geforce-gtx-1060-final-specifications/" TargetMode="Externa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hyperlink" Target="http://v.youku.com/v_show/id_XNDQwOTQ2OTI=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5.png"/><Relationship Id="rId3" Type="http://schemas.openxmlformats.org/officeDocument/2006/relationships/hyperlink" Target="https://www.nvidia.com/en-us/geforce/products/10series/compare/" TargetMode="Externa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/>
        </p:nvSpPr>
        <p:spPr>
          <a:xfrm>
            <a:off x="4679139" y="1539240"/>
            <a:ext cx="2833722" cy="3855720"/>
          </a:xfrm>
          <a:prstGeom prst="rect">
            <a:avLst/>
          </a:prstGeom>
          <a:ln w="76200">
            <a:gradFill>
              <a:gsLst>
                <a:gs pos="0">
                  <a:srgbClr val="5EF8FF"/>
                </a:gs>
                <a:gs pos="100000">
                  <a:srgbClr val="228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 useBgFill="1">
        <p:nvSpPr>
          <p:cNvPr id="16" name="矩形 15"/>
          <p:cNvSpPr/>
          <p:nvPr/>
        </p:nvSpPr>
        <p:spPr>
          <a:xfrm>
            <a:off x="3463677" y="3197785"/>
            <a:ext cx="5264645" cy="125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43073" y="3197785"/>
            <a:ext cx="7705854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/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深度学习入门</a:t>
            </a:r>
            <a:endParaRPr lang="zh-CN" altLang="en-US" sz="3600" b="1" dirty="0">
              <a:gradFill flip="none" rotWithShape="1"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lin ang="2700000" scaled="1"/>
                <a:tileRect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4" name="Text Placeholder 24"/>
          <p:cNvSpPr txBox="1"/>
          <p:nvPr/>
        </p:nvSpPr>
        <p:spPr>
          <a:xfrm>
            <a:off x="3231655" y="4025894"/>
            <a:ext cx="5728690" cy="561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>
                <a:gradFill flip="none" rotWithShape="1">
                  <a:gsLst>
                    <a:gs pos="100000">
                      <a:srgbClr val="228FFF"/>
                    </a:gs>
                    <a:gs pos="46000">
                      <a:srgbClr val="5EF8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bisonliao 2020.12</a:t>
            </a:r>
            <a:endParaRPr lang="en-US" sz="1200" dirty="0">
              <a:gradFill flip="none" rotWithShape="1">
                <a:gsLst>
                  <a:gs pos="100000">
                    <a:srgbClr val="228FFF"/>
                  </a:gs>
                  <a:gs pos="46000">
                    <a:srgbClr val="5EF8FF"/>
                  </a:gs>
                </a:gsLst>
                <a:lin ang="2700000" scaled="1"/>
                <a:tileRect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4FDDFF"/>
                </a:solidFill>
              </a:rPr>
              <a:t>汇总一下套路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724900" y="1433830"/>
            <a:ext cx="2628900" cy="620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4.</a:t>
            </a:r>
            <a:r>
              <a:rPr lang="zh-CN" altLang="en-US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梯度下降法训练</a:t>
            </a:r>
            <a:endParaRPr lang="zh-CN" altLang="en-US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096000" y="2054225"/>
            <a:ext cx="2628900" cy="620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3.</a:t>
            </a:r>
            <a:r>
              <a:rPr lang="zh-CN" altLang="en-US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准备数据集</a:t>
            </a:r>
            <a:endParaRPr lang="zh-CN" altLang="en-US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67100" y="2674620"/>
            <a:ext cx="2628900" cy="620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设计损失函数</a:t>
            </a:r>
            <a:endParaRPr lang="zh-CN" altLang="en-US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838200" y="3295015"/>
            <a:ext cx="2628900" cy="620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建立假设</a:t>
            </a:r>
            <a:endParaRPr lang="zh-CN" altLang="en-US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003300" y="4076065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明确数学模型和需要学习的参数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3632200" y="3447415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用损失函数描述差距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求解偏导作为梯度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261100" y="2840990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整理好</a:t>
            </a: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训练数据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、和测试数据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8890000" y="2223770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训练模型，习得参数，验证准确率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如何衡量模型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准确率</a:t>
            </a:r>
            <a:endParaRPr lang="zh-CN" altLang="en-US"/>
          </a:p>
          <a:p>
            <a:r>
              <a:rPr lang="zh-CN" altLang="en-US"/>
              <a:t>召回率</a:t>
            </a:r>
            <a:endParaRPr lang="zh-CN" altLang="en-US"/>
          </a:p>
          <a:p>
            <a:r>
              <a:rPr lang="en-US" altLang="zh-CN"/>
              <a:t>ROC</a:t>
            </a:r>
            <a:r>
              <a:rPr lang="zh-CN" altLang="en-US"/>
              <a:t>曲线下面积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920" y="3360420"/>
            <a:ext cx="2727325" cy="3179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3369945"/>
            <a:ext cx="5084445" cy="3159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3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47161" y="3953254"/>
            <a:ext cx="429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机器学习：其他算法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三个概念的关系</a:t>
            </a: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2110105"/>
            <a:ext cx="8565515" cy="3968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传统的机器学习方法分类</a:t>
            </a:r>
            <a:endParaRPr lang="zh-CN" altLang="en-US"/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50285"/>
            <a:ext cx="5993765" cy="3141980"/>
          </a:xfrm>
          <a:prstGeom prst="rect">
            <a:avLst/>
          </a:prstGeom>
        </p:spPr>
      </p:pic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6522981" y="3299764"/>
            <a:ext cx="314401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5100882" y="2631213"/>
            <a:ext cx="1388960" cy="1388960"/>
          </a:xfrm>
          <a:prstGeom prst="ellipse">
            <a:avLst/>
          </a:prstGeom>
          <a:solidFill>
            <a:sysClr val="window" lastClr="FFFFFF"/>
          </a:solidFill>
          <a:ln w="57150">
            <a:solidFill>
              <a:srgbClr val="1F74AD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911960" y="3083043"/>
            <a:ext cx="1734523" cy="496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fontAlgn="auto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zh-CN" altLang="en-US" b="1" spc="3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5"/>
            </p:custDataLst>
          </p:nvPr>
        </p:nvCxnSpPr>
        <p:spPr>
          <a:xfrm>
            <a:off x="6837382" y="5002641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3" name="直接连接符 62"/>
          <p:cNvCxnSpPr/>
          <p:nvPr>
            <p:custDataLst>
              <p:tags r:id="rId6"/>
            </p:custDataLst>
          </p:nvPr>
        </p:nvCxnSpPr>
        <p:spPr>
          <a:xfrm>
            <a:off x="6837382" y="3950102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2" name="直接连接符 61"/>
          <p:cNvCxnSpPr/>
          <p:nvPr>
            <p:custDataLst>
              <p:tags r:id="rId7"/>
            </p:custDataLst>
          </p:nvPr>
        </p:nvCxnSpPr>
        <p:spPr>
          <a:xfrm>
            <a:off x="6837557" y="2881078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1" name="直接连接符 60"/>
          <p:cNvCxnSpPr/>
          <p:nvPr>
            <p:custDataLst>
              <p:tags r:id="rId8"/>
            </p:custDataLst>
          </p:nvPr>
        </p:nvCxnSpPr>
        <p:spPr>
          <a:xfrm>
            <a:off x="6837557" y="1820941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7248816" y="1586997"/>
            <a:ext cx="497156" cy="497156"/>
          </a:xfrm>
          <a:prstGeom prst="ellipse">
            <a:avLst/>
          </a:prstGeom>
          <a:solidFill>
            <a:srgbClr val="1F74AD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0"/>
            </p:custDataLst>
          </p:nvPr>
        </p:nvSpPr>
        <p:spPr bwMode="auto">
          <a:xfrm>
            <a:off x="7351527" y="1695078"/>
            <a:ext cx="291735" cy="280993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7248816" y="4731661"/>
            <a:ext cx="497156" cy="497156"/>
          </a:xfrm>
          <a:prstGeom prst="ellipse">
            <a:avLst/>
          </a:prstGeom>
          <a:solidFill>
            <a:srgbClr val="69A35B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048625" y="1764030"/>
            <a:ext cx="3228975" cy="669925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LR</a:t>
            </a: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、朴素贝叶斯、决策树、</a:t>
            </a: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048593" y="1295118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8048755" y="4921458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Apriori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8048593" y="4453099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关联（啤酒与尿布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椭圆 40"/>
          <p:cNvSpPr/>
          <p:nvPr>
            <p:custDataLst>
              <p:tags r:id="rId16"/>
            </p:custDataLst>
          </p:nvPr>
        </p:nvSpPr>
        <p:spPr>
          <a:xfrm>
            <a:off x="7263592" y="2635219"/>
            <a:ext cx="497156" cy="497156"/>
          </a:xfrm>
          <a:prstGeom prst="ellipse">
            <a:avLst/>
          </a:prstGeom>
          <a:solidFill>
            <a:srgbClr val="3498DB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 16"/>
          <p:cNvSpPr/>
          <p:nvPr>
            <p:custDataLst>
              <p:tags r:id="rId17"/>
            </p:custDataLst>
          </p:nvPr>
        </p:nvSpPr>
        <p:spPr bwMode="auto">
          <a:xfrm>
            <a:off x="7367876" y="2748515"/>
            <a:ext cx="291735" cy="280993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8"/>
            </p:custDataLst>
          </p:nvPr>
        </p:nvSpPr>
        <p:spPr>
          <a:xfrm>
            <a:off x="8048755" y="3872837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kmeans DBScan</a:t>
            </a:r>
            <a:endParaRPr lang="en-US" altLang="zh-CN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8048594" y="3404149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聚类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椭圆 47"/>
          <p:cNvSpPr/>
          <p:nvPr>
            <p:custDataLst>
              <p:tags r:id="rId20"/>
            </p:custDataLst>
          </p:nvPr>
        </p:nvSpPr>
        <p:spPr>
          <a:xfrm>
            <a:off x="7263592" y="3683440"/>
            <a:ext cx="497156" cy="497156"/>
          </a:xfrm>
          <a:prstGeom prst="ellipse">
            <a:avLst/>
          </a:prstGeom>
          <a:solidFill>
            <a:srgbClr val="1AA3AA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 20"/>
          <p:cNvSpPr/>
          <p:nvPr>
            <p:custDataLst>
              <p:tags r:id="rId21"/>
            </p:custDataLst>
          </p:nvPr>
        </p:nvSpPr>
        <p:spPr bwMode="auto">
          <a:xfrm>
            <a:off x="7366303" y="3791522"/>
            <a:ext cx="291735" cy="280993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iphone-and-ipad-tools-couple_36130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7375051" y="4833364"/>
            <a:ext cx="244685" cy="293750"/>
          </a:xfrm>
          <a:custGeom>
            <a:avLst/>
            <a:gdLst>
              <a:gd name="connsiteX0" fmla="*/ 374494 w 491666"/>
              <a:gd name="connsiteY0" fmla="*/ 544612 h 590254"/>
              <a:gd name="connsiteX1" fmla="*/ 360593 w 491666"/>
              <a:gd name="connsiteY1" fmla="*/ 558503 h 590254"/>
              <a:gd name="connsiteX2" fmla="*/ 374494 w 491666"/>
              <a:gd name="connsiteY2" fmla="*/ 572394 h 590254"/>
              <a:gd name="connsiteX3" fmla="*/ 388396 w 491666"/>
              <a:gd name="connsiteY3" fmla="*/ 558503 h 590254"/>
              <a:gd name="connsiteX4" fmla="*/ 374494 w 491666"/>
              <a:gd name="connsiteY4" fmla="*/ 544612 h 590254"/>
              <a:gd name="connsiteX5" fmla="*/ 179843 w 491666"/>
              <a:gd name="connsiteY5" fmla="*/ 458270 h 590254"/>
              <a:gd name="connsiteX6" fmla="*/ 162951 w 491666"/>
              <a:gd name="connsiteY6" fmla="*/ 475133 h 590254"/>
              <a:gd name="connsiteX7" fmla="*/ 179843 w 491666"/>
              <a:gd name="connsiteY7" fmla="*/ 491996 h 590254"/>
              <a:gd name="connsiteX8" fmla="*/ 196734 w 491666"/>
              <a:gd name="connsiteY8" fmla="*/ 475133 h 590254"/>
              <a:gd name="connsiteX9" fmla="*/ 179843 w 491666"/>
              <a:gd name="connsiteY9" fmla="*/ 458270 h 590254"/>
              <a:gd name="connsiteX10" fmla="*/ 289098 w 491666"/>
              <a:gd name="connsiteY10" fmla="*/ 245952 h 590254"/>
              <a:gd name="connsiteX11" fmla="*/ 289098 w 491666"/>
              <a:gd name="connsiteY11" fmla="*/ 525759 h 590254"/>
              <a:gd name="connsiteX12" fmla="*/ 452940 w 491666"/>
              <a:gd name="connsiteY12" fmla="*/ 524767 h 590254"/>
              <a:gd name="connsiteX13" fmla="*/ 452940 w 491666"/>
              <a:gd name="connsiteY13" fmla="*/ 245952 h 590254"/>
              <a:gd name="connsiteX14" fmla="*/ 341726 w 491666"/>
              <a:gd name="connsiteY14" fmla="*/ 220154 h 590254"/>
              <a:gd name="connsiteX15" fmla="*/ 341726 w 491666"/>
              <a:gd name="connsiteY15" fmla="*/ 226107 h 590254"/>
              <a:gd name="connsiteX16" fmla="*/ 411235 w 491666"/>
              <a:gd name="connsiteY16" fmla="*/ 226107 h 590254"/>
              <a:gd name="connsiteX17" fmla="*/ 411235 w 491666"/>
              <a:gd name="connsiteY17" fmla="*/ 220154 h 590254"/>
              <a:gd name="connsiteX18" fmla="*/ 376480 w 491666"/>
              <a:gd name="connsiteY18" fmla="*/ 201302 h 590254"/>
              <a:gd name="connsiteX19" fmla="*/ 370523 w 491666"/>
              <a:gd name="connsiteY19" fmla="*/ 207255 h 590254"/>
              <a:gd name="connsiteX20" fmla="*/ 376480 w 491666"/>
              <a:gd name="connsiteY20" fmla="*/ 212216 h 590254"/>
              <a:gd name="connsiteX21" fmla="*/ 382438 w 491666"/>
              <a:gd name="connsiteY21" fmla="*/ 207255 h 590254"/>
              <a:gd name="connsiteX22" fmla="*/ 376480 w 491666"/>
              <a:gd name="connsiteY22" fmla="*/ 201302 h 590254"/>
              <a:gd name="connsiteX23" fmla="*/ 250372 w 491666"/>
              <a:gd name="connsiteY23" fmla="*/ 184434 h 590254"/>
              <a:gd name="connsiteX24" fmla="*/ 491666 w 491666"/>
              <a:gd name="connsiteY24" fmla="*/ 184434 h 590254"/>
              <a:gd name="connsiteX25" fmla="*/ 491666 w 491666"/>
              <a:gd name="connsiteY25" fmla="*/ 590254 h 590254"/>
              <a:gd name="connsiteX26" fmla="*/ 250372 w 491666"/>
              <a:gd name="connsiteY26" fmla="*/ 590254 h 590254"/>
              <a:gd name="connsiteX27" fmla="*/ 0 w 491666"/>
              <a:gd name="connsiteY27" fmla="*/ 0 h 590254"/>
              <a:gd name="connsiteX28" fmla="*/ 345775 w 491666"/>
              <a:gd name="connsiteY28" fmla="*/ 0 h 590254"/>
              <a:gd name="connsiteX29" fmla="*/ 345775 w 491666"/>
              <a:gd name="connsiteY29" fmla="*/ 157716 h 590254"/>
              <a:gd name="connsiteX30" fmla="*/ 296095 w 491666"/>
              <a:gd name="connsiteY30" fmla="*/ 157716 h 590254"/>
              <a:gd name="connsiteX31" fmla="*/ 296095 w 491666"/>
              <a:gd name="connsiteY31" fmla="*/ 49596 h 590254"/>
              <a:gd name="connsiteX32" fmla="*/ 49680 w 491666"/>
              <a:gd name="connsiteY32" fmla="*/ 49596 h 590254"/>
              <a:gd name="connsiteX33" fmla="*/ 49680 w 491666"/>
              <a:gd name="connsiteY33" fmla="*/ 431488 h 590254"/>
              <a:gd name="connsiteX34" fmla="*/ 225549 w 491666"/>
              <a:gd name="connsiteY34" fmla="*/ 431488 h 590254"/>
              <a:gd name="connsiteX35" fmla="*/ 225549 w 491666"/>
              <a:gd name="connsiteY35" fmla="*/ 517786 h 590254"/>
              <a:gd name="connsiteX36" fmla="*/ 0 w 491666"/>
              <a:gd name="connsiteY36" fmla="*/ 517786 h 59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1666" h="590254">
                <a:moveTo>
                  <a:pt x="374494" y="544612"/>
                </a:moveTo>
                <a:cubicBezTo>
                  <a:pt x="366551" y="544612"/>
                  <a:pt x="360593" y="551557"/>
                  <a:pt x="360593" y="558503"/>
                </a:cubicBezTo>
                <a:cubicBezTo>
                  <a:pt x="360593" y="566441"/>
                  <a:pt x="366551" y="572394"/>
                  <a:pt x="374494" y="572394"/>
                </a:cubicBezTo>
                <a:cubicBezTo>
                  <a:pt x="381445" y="572394"/>
                  <a:pt x="388396" y="566441"/>
                  <a:pt x="388396" y="558503"/>
                </a:cubicBezTo>
                <a:cubicBezTo>
                  <a:pt x="388396" y="551557"/>
                  <a:pt x="381445" y="544612"/>
                  <a:pt x="374494" y="544612"/>
                </a:cubicBezTo>
                <a:close/>
                <a:moveTo>
                  <a:pt x="179843" y="458270"/>
                </a:moveTo>
                <a:cubicBezTo>
                  <a:pt x="170900" y="458270"/>
                  <a:pt x="162951" y="466206"/>
                  <a:pt x="162951" y="475133"/>
                </a:cubicBezTo>
                <a:cubicBezTo>
                  <a:pt x="162951" y="484060"/>
                  <a:pt x="170900" y="491996"/>
                  <a:pt x="179843" y="491996"/>
                </a:cubicBezTo>
                <a:cubicBezTo>
                  <a:pt x="189779" y="491996"/>
                  <a:pt x="196734" y="484060"/>
                  <a:pt x="196734" y="475133"/>
                </a:cubicBezTo>
                <a:cubicBezTo>
                  <a:pt x="196734" y="466206"/>
                  <a:pt x="189779" y="458270"/>
                  <a:pt x="179843" y="458270"/>
                </a:cubicBezTo>
                <a:close/>
                <a:moveTo>
                  <a:pt x="289098" y="245952"/>
                </a:moveTo>
                <a:lnTo>
                  <a:pt x="289098" y="525759"/>
                </a:lnTo>
                <a:cubicBezTo>
                  <a:pt x="319881" y="525759"/>
                  <a:pt x="390382" y="525759"/>
                  <a:pt x="452940" y="524767"/>
                </a:cubicBezTo>
                <a:lnTo>
                  <a:pt x="452940" y="245952"/>
                </a:lnTo>
                <a:close/>
                <a:moveTo>
                  <a:pt x="341726" y="220154"/>
                </a:moveTo>
                <a:lnTo>
                  <a:pt x="341726" y="226107"/>
                </a:lnTo>
                <a:lnTo>
                  <a:pt x="411235" y="226107"/>
                </a:lnTo>
                <a:lnTo>
                  <a:pt x="411235" y="220154"/>
                </a:lnTo>
                <a:close/>
                <a:moveTo>
                  <a:pt x="376480" y="201302"/>
                </a:moveTo>
                <a:cubicBezTo>
                  <a:pt x="373501" y="201302"/>
                  <a:pt x="370523" y="203286"/>
                  <a:pt x="370523" y="207255"/>
                </a:cubicBezTo>
                <a:cubicBezTo>
                  <a:pt x="370523" y="210232"/>
                  <a:pt x="373501" y="212216"/>
                  <a:pt x="376480" y="212216"/>
                </a:cubicBezTo>
                <a:cubicBezTo>
                  <a:pt x="379459" y="212216"/>
                  <a:pt x="382438" y="210232"/>
                  <a:pt x="382438" y="207255"/>
                </a:cubicBezTo>
                <a:cubicBezTo>
                  <a:pt x="382438" y="203286"/>
                  <a:pt x="379459" y="201302"/>
                  <a:pt x="376480" y="201302"/>
                </a:cubicBezTo>
                <a:close/>
                <a:moveTo>
                  <a:pt x="250372" y="184434"/>
                </a:moveTo>
                <a:lnTo>
                  <a:pt x="491666" y="184434"/>
                </a:lnTo>
                <a:lnTo>
                  <a:pt x="491666" y="590254"/>
                </a:lnTo>
                <a:lnTo>
                  <a:pt x="250372" y="590254"/>
                </a:lnTo>
                <a:close/>
                <a:moveTo>
                  <a:pt x="0" y="0"/>
                </a:moveTo>
                <a:lnTo>
                  <a:pt x="345775" y="0"/>
                </a:lnTo>
                <a:lnTo>
                  <a:pt x="345775" y="157716"/>
                </a:lnTo>
                <a:lnTo>
                  <a:pt x="296095" y="157716"/>
                </a:lnTo>
                <a:lnTo>
                  <a:pt x="296095" y="49596"/>
                </a:lnTo>
                <a:lnTo>
                  <a:pt x="49680" y="49596"/>
                </a:lnTo>
                <a:lnTo>
                  <a:pt x="49680" y="431488"/>
                </a:lnTo>
                <a:lnTo>
                  <a:pt x="225549" y="431488"/>
                </a:lnTo>
                <a:lnTo>
                  <a:pt x="225549" y="517786"/>
                </a:lnTo>
                <a:lnTo>
                  <a:pt x="0" y="51778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</p:sp>
      <p:sp>
        <p:nvSpPr>
          <p:cNvPr id="54" name="文本框 53"/>
          <p:cNvSpPr txBox="1"/>
          <p:nvPr>
            <p:custDataLst>
              <p:tags r:id="rId23"/>
            </p:custDataLst>
          </p:nvPr>
        </p:nvSpPr>
        <p:spPr>
          <a:xfrm>
            <a:off x="8048755" y="2823276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线性回归、神经网络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24"/>
            </p:custDataLst>
          </p:nvPr>
        </p:nvSpPr>
        <p:spPr>
          <a:xfrm>
            <a:off x="8048594" y="2354940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回归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5"/>
            </p:custDataLst>
          </p:nvPr>
        </p:nvCxnSpPr>
        <p:spPr>
          <a:xfrm>
            <a:off x="6837382" y="1831671"/>
            <a:ext cx="0" cy="3170970"/>
          </a:xfrm>
          <a:prstGeom prst="line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en-US"/>
              <a:t>sklearn</a:t>
            </a:r>
            <a:r>
              <a:rPr lang="zh-CN" altLang="en-US"/>
              <a:t>库的</a:t>
            </a:r>
            <a:r>
              <a:rPr lang="en-US" altLang="zh-CN"/>
              <a:t>SVM</a:t>
            </a:r>
            <a:r>
              <a:rPr lang="zh-CN" altLang="en-US"/>
              <a:t>重做上面的分类题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290695"/>
            <a:ext cx="360997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70" y="3665855"/>
            <a:ext cx="3646170" cy="2634615"/>
          </a:xfrm>
          <a:prstGeom prst="rect">
            <a:avLst/>
          </a:prstGeom>
        </p:spPr>
      </p:pic>
      <p:sp>
        <p:nvSpPr>
          <p:cNvPr id="7" name="文本占位符 6"/>
          <p:cNvSpPr/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800"/>
              <a:t>m = 100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X_moons, y_moons = make_moons(m, noise=0.1, random_state=42)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clf = make_pipeline(StandardScaler(), SVC(gamma='auto'))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clf.fit(X_moons, y_moons)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y = clf.predict(X_moons)</a:t>
            </a:r>
            <a:endParaRPr lang="zh-CN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使用无监督聚类方法重做上题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/>
              <a:t>https://github.com/bisonliao/daydayup/blob/master/mxnet/cluster.py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0" y="2600960"/>
            <a:ext cx="537210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神经网络</a:t>
            </a:r>
            <a:endParaRPr lang="zh-CN" altLang="zh-CN"/>
          </a:p>
        </p:txBody>
      </p:sp>
      <p:pic>
        <p:nvPicPr>
          <p:cNvPr id="4" name="Picture 6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20" y="2307213"/>
            <a:ext cx="5975843" cy="37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4630"/>
            <a:ext cx="2872740" cy="1348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神经网络的反向传播</a:t>
            </a: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723515"/>
            <a:ext cx="5979795" cy="2535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95" y="2284095"/>
            <a:ext cx="4618355" cy="34143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使用神经网络重做上题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045" y="2555875"/>
            <a:ext cx="5280660" cy="390906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/>
              <a:t>https://github.com/bisonliao/daydayup/blob/master/mxnet/</a:t>
            </a:r>
            <a:r>
              <a:rPr lang="en-US" altLang="zh-CN" sz="1800"/>
              <a:t>nn</a:t>
            </a:r>
            <a:r>
              <a:rPr lang="zh-CN" altLang="en-US" sz="1800"/>
              <a:t>.py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578735"/>
            <a:ext cx="530352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2761" y="3953254"/>
            <a:ext cx="6126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机器学习：最简单的线性规划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5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75761" y="3953254"/>
            <a:ext cx="3840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深度神经网络原理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深度学习应用领域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9639300" cy="44303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卷积</a:t>
            </a:r>
            <a:endParaRPr lang="zh-CN" altLang="en-US"/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0" y="1691005"/>
            <a:ext cx="4124325" cy="3267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文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91005"/>
            <a:ext cx="4290461" cy="21263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78111" y="4340736"/>
            <a:ext cx="49776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</a:rPr>
              <a:t>假设输入一张</a:t>
            </a:r>
            <a:r>
              <a:rPr lang="en-US" altLang="zh-CN" dirty="0">
                <a:solidFill>
                  <a:schemeClr val="bg1"/>
                </a:solidFill>
              </a:rPr>
              <a:t>224 X 224 X 3</a:t>
            </a:r>
            <a:r>
              <a:rPr lang="zh-CN" altLang="en-US" dirty="0">
                <a:solidFill>
                  <a:schemeClr val="bg1"/>
                </a:solidFill>
              </a:rPr>
              <a:t>的图片，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经过</a:t>
            </a:r>
            <a:r>
              <a:rPr lang="en-US" altLang="zh-CN" dirty="0">
                <a:solidFill>
                  <a:schemeClr val="bg1"/>
                </a:solidFill>
              </a:rPr>
              <a:t>3X3X64</a:t>
            </a:r>
            <a:r>
              <a:rPr lang="zh-CN" altLang="en-US" dirty="0">
                <a:solidFill>
                  <a:schemeClr val="bg1"/>
                </a:solidFill>
              </a:rPr>
              <a:t>卷积，需要：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9 X (224-3+1)X(224-3+1)X64= 28M </a:t>
            </a:r>
            <a:r>
              <a:rPr lang="zh-CN" altLang="en-US" dirty="0">
                <a:solidFill>
                  <a:schemeClr val="bg1"/>
                </a:solidFill>
              </a:rPr>
              <a:t>次乘加运算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再经过一次</a:t>
            </a:r>
            <a:r>
              <a:rPr lang="en-US" altLang="zh-CN" dirty="0">
                <a:solidFill>
                  <a:schemeClr val="bg1"/>
                </a:solidFill>
              </a:rPr>
              <a:t>3X3X128</a:t>
            </a:r>
            <a:r>
              <a:rPr lang="zh-CN" altLang="en-US" dirty="0">
                <a:solidFill>
                  <a:schemeClr val="bg1"/>
                </a:solidFill>
              </a:rPr>
              <a:t>卷积，又需要：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64X220X220X128=396M </a:t>
            </a:r>
            <a:r>
              <a:rPr lang="zh-CN" altLang="en-US" dirty="0">
                <a:solidFill>
                  <a:schemeClr val="bg1"/>
                </a:solidFill>
              </a:rPr>
              <a:t>次乘加运算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激活函数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14830"/>
            <a:ext cx="5559425" cy="435165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如何避免梯度消失？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</a:t>
            </a:r>
            <a:r>
              <a:rPr lang="en-US" altLang="zh-CN" sz="1800"/>
              <a:t>ReLU</a:t>
            </a:r>
            <a:r>
              <a:rPr lang="zh-CN" altLang="en-US" sz="1800"/>
              <a:t>替代</a:t>
            </a:r>
            <a:r>
              <a:rPr lang="en-US" altLang="zh-CN" sz="1800"/>
              <a:t>Sigmoid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2</a:t>
            </a:r>
            <a:r>
              <a:rPr lang="zh-CN" altLang="en-US" sz="1800"/>
              <a:t>、输入值标准化到 </a:t>
            </a:r>
            <a:r>
              <a:rPr lang="en-US" altLang="zh-CN" sz="1800"/>
              <a:t>[0zhi-1]</a:t>
            </a:r>
            <a:r>
              <a:rPr lang="zh-CN" altLang="en-US" sz="1800"/>
              <a:t>之间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如果没有激活函数：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、模型</a:t>
            </a:r>
            <a:r>
              <a:rPr lang="zh-CN" altLang="en-US" sz="1800"/>
              <a:t>失去非线性能力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2</a:t>
            </a:r>
            <a:r>
              <a:rPr lang="zh-CN" altLang="en-US" sz="1800"/>
              <a:t>、所有</a:t>
            </a:r>
            <a:r>
              <a:rPr lang="en-US" altLang="zh-CN" sz="1800"/>
              <a:t>wb</a:t>
            </a:r>
            <a:r>
              <a:rPr lang="zh-CN" altLang="en-US" sz="1800"/>
              <a:t>参数会退化，失去表达能力</a:t>
            </a:r>
            <a:endParaRPr lang="zh-CN" altLang="en-US" sz="1800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585" y="1893570"/>
            <a:ext cx="502856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全连接层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缺点是运算量巨大，卷积层可以认为是对全连接层的优化</a:t>
            </a:r>
            <a:endParaRPr lang="zh-CN" altLang="en-US"/>
          </a:p>
        </p:txBody>
      </p:sp>
      <p:pic>
        <p:nvPicPr>
          <p:cNvPr id="4" name="Picture 6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0" y="2617728"/>
            <a:ext cx="5975843" cy="37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几种典型的运算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损失函数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2435225"/>
            <a:ext cx="6013450" cy="3208655"/>
          </a:xfrm>
          <a:prstGeom prst="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265" y="2435225"/>
            <a:ext cx="499618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深度神经网络计算量巨大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485" y="99206"/>
            <a:ext cx="2999758" cy="6660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9" y="1840849"/>
            <a:ext cx="6515362" cy="15494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8403" y="4137618"/>
            <a:ext cx="7630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</a:rPr>
              <a:t>再乘以十万计的样本数，再乘以千计的</a:t>
            </a:r>
            <a:r>
              <a:rPr lang="en-US" altLang="zh-CN" dirty="0">
                <a:solidFill>
                  <a:schemeClr val="bg1"/>
                </a:solidFill>
              </a:rPr>
              <a:t>epoch</a:t>
            </a:r>
            <a:r>
              <a:rPr lang="zh-CN" altLang="en-US" dirty="0">
                <a:solidFill>
                  <a:schemeClr val="bg1"/>
                </a:solidFill>
              </a:rPr>
              <a:t>数，共计</a:t>
            </a:r>
            <a:r>
              <a:rPr lang="en-US" altLang="zh-CN" dirty="0">
                <a:solidFill>
                  <a:schemeClr val="bg1"/>
                </a:solidFill>
              </a:rPr>
              <a:t>2000P FLOPs</a:t>
            </a:r>
            <a:r>
              <a:rPr lang="zh-CN" altLang="en-US" dirty="0">
                <a:solidFill>
                  <a:schemeClr val="bg1"/>
                </a:solidFill>
              </a:rPr>
              <a:t>计算量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GTX 1060</a:t>
            </a:r>
            <a:r>
              <a:rPr lang="zh-CN" altLang="en-US" dirty="0">
                <a:solidFill>
                  <a:schemeClr val="bg1"/>
                </a:solidFill>
              </a:rPr>
              <a:t>                  </a:t>
            </a:r>
            <a:r>
              <a:rPr lang="en-US" altLang="zh-CN" dirty="0">
                <a:solidFill>
                  <a:schemeClr val="bg1"/>
                </a:solidFill>
              </a:rPr>
              <a:t>4T FLOPS(fp32)</a:t>
            </a:r>
            <a:r>
              <a:rPr lang="zh-CN" altLang="en-US" dirty="0">
                <a:solidFill>
                  <a:schemeClr val="bg1"/>
                </a:solidFill>
              </a:rPr>
              <a:t>       耗时 </a:t>
            </a:r>
            <a:r>
              <a:rPr lang="en-US" altLang="zh-CN" dirty="0">
                <a:solidFill>
                  <a:schemeClr val="bg1"/>
                </a:solidFill>
              </a:rPr>
              <a:t>139</a:t>
            </a:r>
            <a:r>
              <a:rPr lang="zh-CN" altLang="en-US" dirty="0">
                <a:solidFill>
                  <a:schemeClr val="bg1"/>
                </a:solidFill>
              </a:rPr>
              <a:t>小时（约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天）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Intel Core i7            70G FLOPS(fp32)</a:t>
            </a:r>
            <a:r>
              <a:rPr lang="zh-CN" altLang="en-US" dirty="0">
                <a:solidFill>
                  <a:schemeClr val="bg1"/>
                </a:solidFill>
              </a:rPr>
              <a:t>       耗时近</a:t>
            </a:r>
            <a:r>
              <a:rPr lang="en-US" altLang="zh-CN" dirty="0">
                <a:solidFill>
                  <a:schemeClr val="bg1"/>
                </a:solidFill>
              </a:rPr>
              <a:t>60</a:t>
            </a:r>
            <a:r>
              <a:rPr lang="zh-CN" altLang="en-US" dirty="0">
                <a:solidFill>
                  <a:schemeClr val="bg1"/>
                </a:solidFill>
              </a:rPr>
              <a:t>倍   （约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年）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  <a:hlinkClick r:id="rId3"/>
              </a:rPr>
              <a:t>https://wccftech.com/nvidia-geforce-gtx-1060-final-specifications/</a:t>
            </a:r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https://hexus.net/tech/news/cpu/109487-intel-core-i7-8700k-sisoft-sandra-benchmark-results-spotted/</a:t>
            </a:r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https://arxiv.org/abs/1512.03385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各种深度学习框架都支持</a:t>
            </a:r>
            <a:r>
              <a:rPr lang="en-US" altLang="zh-CN"/>
              <a:t>GPU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图片 4" descr="手机截图图社交软件的信息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248" y="2389193"/>
            <a:ext cx="3359674" cy="377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手机屏幕截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920" y="2389193"/>
            <a:ext cx="2057329" cy="377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81" y="2389193"/>
            <a:ext cx="3542208" cy="3989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286802" y="62457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9376" y="622667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caffe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0695" y="641017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mxnet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典型的卷积神经网络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87245"/>
            <a:ext cx="352806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2087245"/>
            <a:ext cx="70104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一个实际的例子：手写数字</a:t>
            </a:r>
            <a:r>
              <a:rPr lang="zh-CN" altLang="en-US"/>
              <a:t>识别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400">
                <a:sym typeface="+mn-ea"/>
              </a:rPr>
              <a:t>https://github.com/bisonliao/daydayup/blob/master/mxnet/</a:t>
            </a:r>
            <a:r>
              <a:rPr lang="en-US" altLang="zh-CN" sz="1400">
                <a:sym typeface="+mn-ea"/>
              </a:rPr>
              <a:t>mnist.</a:t>
            </a:r>
            <a:r>
              <a:rPr lang="zh-CN" altLang="en-US" sz="1400">
                <a:sym typeface="+mn-ea"/>
              </a:rPr>
              <a:t>py</a:t>
            </a:r>
            <a:endParaRPr lang="zh-CN" altLang="en-US" sz="1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960" y="2546985"/>
            <a:ext cx="6593840" cy="4058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什么是机器学习？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一个儿童学习辨别男女的</a:t>
            </a:r>
            <a:r>
              <a:rPr lang="zh-CN" altLang="en-US"/>
              <a:t>例子</a:t>
            </a:r>
            <a:endParaRPr lang="zh-CN" altLang="en-US"/>
          </a:p>
        </p:txBody>
      </p:sp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917575" y="3345815"/>
          <a:ext cx="8531860" cy="191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917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有无胡子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衣着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身高（</a:t>
                      </a:r>
                      <a:r>
                        <a:rPr lang="en-US" altLang="zh-CN"/>
                        <a:t>cm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分类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有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</a:t>
                      </a: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180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男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裙子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150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女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有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160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男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</a:t>
                      </a: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170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女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9" name="线形标注 1 28"/>
          <p:cNvSpPr/>
          <p:nvPr/>
        </p:nvSpPr>
        <p:spPr>
          <a:xfrm>
            <a:off x="10740390" y="3909695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79138"/>
              <a:gd name="adj4" fmla="val -10438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样本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10062210" y="2680970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153302"/>
              <a:gd name="adj4" fmla="val -927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标签</a:t>
            </a:r>
            <a:r>
              <a:rPr lang="en-US" altLang="zh-CN">
                <a:solidFill>
                  <a:srgbClr val="4FDDFF"/>
                </a:solidFill>
              </a:rPr>
              <a:t>/</a:t>
            </a:r>
            <a:r>
              <a:rPr lang="zh-CN" altLang="en-US">
                <a:solidFill>
                  <a:srgbClr val="4FDDFF"/>
                </a:solidFill>
              </a:rPr>
              <a:t>分类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761990" y="2680970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153302"/>
              <a:gd name="adj4" fmla="val -927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特征</a:t>
            </a:r>
            <a:endParaRPr lang="zh-CN" altLang="en-US">
              <a:solidFill>
                <a:srgbClr val="4FDD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6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2936" y="3953254"/>
            <a:ext cx="3326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GPU</a:t>
            </a: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与并行计算</a:t>
            </a:r>
            <a:endParaRPr lang="zh-CN" altLang="en-US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一个形象的实验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dirty="0">
                <a:sym typeface="+mn-ea"/>
                <a:hlinkClick r:id="rId1"/>
              </a:rPr>
              <a:t>http://v.youku.com/v_show/id_XNDQwOTQ2OTI=.html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02" y="2735035"/>
            <a:ext cx="2091567" cy="2040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9" y="2735035"/>
            <a:ext cx="4146980" cy="20408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图片包含 监控, 屏幕, 挂, 钟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90" y="1786255"/>
            <a:ext cx="6849110" cy="3425190"/>
          </a:xfrm>
          <a:prstGeom prst="rect">
            <a:avLst/>
          </a:prstGeom>
          <a:effectLst/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p>
            <a:r>
              <a:rPr lang="en-US" altLang="zh-CN" sz="2000" dirty="0" err="1"/>
              <a:t>cpu</a:t>
            </a:r>
            <a:r>
              <a:rPr lang="zh-CN" altLang="en-US" sz="2000" dirty="0"/>
              <a:t>的核支持</a:t>
            </a:r>
            <a:r>
              <a:rPr lang="en-US" altLang="zh-CN" sz="2000" dirty="0"/>
              <a:t>ring0-ring3</a:t>
            </a:r>
            <a:r>
              <a:rPr lang="zh-CN" altLang="en-US" sz="2000" dirty="0"/>
              <a:t>等各种特权，非常复杂</a:t>
            </a:r>
            <a:endParaRPr lang="en-US" altLang="zh-CN" sz="2000" dirty="0"/>
          </a:p>
          <a:p>
            <a:r>
              <a:rPr lang="en-US" altLang="zh-CN" sz="2000" dirty="0" err="1"/>
              <a:t>nvidia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cuda</a:t>
            </a:r>
            <a:r>
              <a:rPr lang="zh-CN" altLang="en-US" sz="2000" dirty="0"/>
              <a:t>核简单理解为一个嵌入式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/ALU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一款中档</a:t>
            </a:r>
            <a:r>
              <a:rPr lang="en-US" altLang="zh-CN"/>
              <a:t>GPU</a:t>
            </a:r>
            <a:r>
              <a:rPr lang="zh-CN" altLang="en-US"/>
              <a:t>的性能参数</a:t>
            </a:r>
            <a:endParaRPr lang="zh-CN" altLang="en-US"/>
          </a:p>
        </p:txBody>
      </p:sp>
      <p:pic>
        <p:nvPicPr>
          <p:cNvPr id="8" name="图片 7" descr="文字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495" y="1957828"/>
            <a:ext cx="4742993" cy="1090887"/>
          </a:xfrm>
          <a:prstGeom prst="rect">
            <a:avLst/>
          </a:prstGeom>
        </p:spPr>
      </p:pic>
      <p:pic>
        <p:nvPicPr>
          <p:cNvPr id="5" name="图片 4" descr="手机屏幕截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20" y="1912270"/>
            <a:ext cx="4728015" cy="1182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4495" y="4039116"/>
            <a:ext cx="74244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个处理器，每个</a:t>
            </a:r>
            <a:r>
              <a:rPr lang="en-US" altLang="zh-CN" dirty="0">
                <a:solidFill>
                  <a:schemeClr val="bg1"/>
                </a:solidFill>
              </a:rPr>
              <a:t>128</a:t>
            </a:r>
            <a:r>
              <a:rPr lang="zh-CN" altLang="en-US" dirty="0">
                <a:solidFill>
                  <a:schemeClr val="bg1"/>
                </a:solidFill>
              </a:rPr>
              <a:t>核，共</a:t>
            </a:r>
            <a:r>
              <a:rPr lang="en-US" altLang="zh-CN" dirty="0">
                <a:solidFill>
                  <a:schemeClr val="bg1"/>
                </a:solidFill>
              </a:rPr>
              <a:t>1280</a:t>
            </a:r>
            <a:r>
              <a:rPr lang="zh-CN" altLang="en-US" dirty="0">
                <a:solidFill>
                  <a:schemeClr val="bg1"/>
                </a:solidFill>
              </a:rPr>
              <a:t>核并发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6G</a:t>
            </a:r>
            <a:r>
              <a:rPr lang="zh-CN" altLang="en-US" dirty="0">
                <a:solidFill>
                  <a:schemeClr val="bg1"/>
                </a:solidFill>
              </a:rPr>
              <a:t>显存 </a:t>
            </a:r>
            <a:r>
              <a:rPr lang="en-US" altLang="zh-CN" dirty="0">
                <a:solidFill>
                  <a:schemeClr val="bg1"/>
                </a:solidFill>
              </a:rPr>
              <a:t>200GB/s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hlinkClick r:id="rId3"/>
              </a:rPr>
              <a:t>https://www.nvidia.com/en-us/geforce/products/10series/compare/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https://www.techpowerup.com/gpu-specs/geforce-gtx-1060-6-gb.c2862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14" y="3418136"/>
            <a:ext cx="2532518" cy="16001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GPU</a:t>
            </a:r>
            <a:r>
              <a:rPr lang="zh-CN" altLang="en-US"/>
              <a:t>通用计算的开发运行框架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180455" y="1691005"/>
            <a:ext cx="3197860" cy="4775200"/>
            <a:chOff x="13039" y="2806"/>
            <a:chExt cx="5036" cy="7520"/>
          </a:xfrm>
        </p:grpSpPr>
        <p:sp>
          <p:nvSpPr>
            <p:cNvPr id="4" name="内容占位符 2"/>
            <p:cNvSpPr txBox="1"/>
            <p:nvPr/>
          </p:nvSpPr>
          <p:spPr>
            <a:xfrm>
              <a:off x="13039" y="3454"/>
              <a:ext cx="5036" cy="68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</a:rPr>
                <a:t>CUDA® is a parallel computing platform and programming model developed by NVIDIA for general computing on graphical processing units (GPUs). 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With CUDA, developers are able to dramatically speed up computing applications by harnessing the power of GPUs. 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Closed source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</a:rPr>
                <a:t>proprietary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https://developer.nvidia.com/cuda-zone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16" y="2806"/>
              <a:ext cx="1200" cy="64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3" y="2860"/>
              <a:ext cx="792" cy="54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02485"/>
            <a:ext cx="4070985" cy="43700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7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47161" y="3953254"/>
            <a:ext cx="429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深度学习的应用</a:t>
            </a: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实例</a:t>
            </a:r>
            <a:endParaRPr lang="zh-CN" altLang="en-US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940" y="1926590"/>
            <a:ext cx="29337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实例一：</a:t>
            </a:r>
            <a:r>
              <a:rPr lang="zh-CN" altLang="en-US"/>
              <a:t>以图搜剧 </a:t>
            </a:r>
            <a:r>
              <a:rPr lang="en-US" altLang="zh-CN"/>
              <a:t>/ </a:t>
            </a:r>
            <a:r>
              <a:rPr lang="zh-CN" altLang="en-US"/>
              <a:t>以图搜图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实例二：图片风格化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832100"/>
            <a:ext cx="685038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传统机器学习，</a:t>
            </a:r>
            <a:r>
              <a:rPr lang="zh-CN" altLang="en-US" sz="1600">
                <a:solidFill>
                  <a:schemeClr val="bg1"/>
                </a:solidFill>
              </a:rPr>
              <a:t>预测离职：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数据集合：</a:t>
            </a:r>
            <a:r>
              <a:rPr lang="zh-CN" altLang="en-US" sz="1600">
                <a:solidFill>
                  <a:schemeClr val="bg1"/>
                </a:solidFill>
              </a:rPr>
              <a:t>https://www.kaggle.com/jiangzuo/hr-comma-sep/version/1?select=HR_comma_sep.csv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深度学习，</a:t>
            </a:r>
            <a:r>
              <a:rPr lang="zh-CN" altLang="en-US" sz="1600">
                <a:solidFill>
                  <a:schemeClr val="bg1"/>
                </a:solidFill>
              </a:rPr>
              <a:t>手写字识别：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最简单的线性回归算法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1570" y="4209415"/>
            <a:ext cx="6983095" cy="2448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490345"/>
            <a:ext cx="5536565" cy="2394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梯度下降法</a:t>
            </a:r>
            <a:endParaRPr lang="zh-CN" altLang="en-US"/>
          </a:p>
        </p:txBody>
      </p:sp>
      <p:pic>
        <p:nvPicPr>
          <p:cNvPr id="7" name="图片 6" descr="一些文字和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691005"/>
            <a:ext cx="10786348" cy="47674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代码演示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代码：https://github.com/bisonliao/daydayup/tree/master/mxnet</a:t>
            </a:r>
            <a:r>
              <a:rPr lang="en-US" altLang="zh-CN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/Linear</a:t>
            </a:r>
            <a:r>
              <a:rPr lang="en-US" altLang="zh-CN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Regression.py</a:t>
            </a:r>
            <a:endParaRPr lang="en-US" altLang="zh-CN" sz="1800">
              <a:solidFill>
                <a:schemeClr val="bg1"/>
              </a:solidFill>
              <a:latin typeface="+mj-lt"/>
              <a:ea typeface="+mj-lt"/>
              <a:cs typeface="+mj-lt"/>
            </a:endParaRPr>
          </a:p>
          <a:p>
            <a:endParaRPr lang="zh-CN" altLang="en-US" sz="1800">
              <a:latin typeface="+mj-lt"/>
              <a:ea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252980"/>
            <a:ext cx="51816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2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5561" y="3953254"/>
            <a:ext cx="704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机器学习：最常用的逻辑斯蒂回归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从线性回归到</a:t>
            </a:r>
            <a:r>
              <a:rPr lang="zh-CN" altLang="en-US"/>
              <a:t>逻辑斯蒂回归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145" y="4204970"/>
            <a:ext cx="4972685" cy="2579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" y="1571625"/>
            <a:ext cx="4972050" cy="76200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85" y="1578610"/>
            <a:ext cx="5946140" cy="5205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案例：预测两个特征的样本分类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数据集合：https://scikit-learn.org/stable/modules/generated/sklearn.datasets.make_moons.html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代码：https://github.com/bisonliao/daydayup/tree/master/mxnet</a:t>
            </a:r>
            <a:r>
              <a:rPr lang="en-US" altLang="zh-CN" sz="1600">
                <a:solidFill>
                  <a:schemeClr val="bg1"/>
                </a:solidFill>
              </a:rPr>
              <a:t>/LogisticRegression.py</a:t>
            </a:r>
            <a:endParaRPr lang="en-US" altLang="zh-CN" sz="16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82520"/>
            <a:ext cx="5577840" cy="3954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2336800"/>
            <a:ext cx="5288280" cy="400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19870" y="251841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本质上还是个线性分类器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c1ccd35-2a12-4a19-bd02-b0f1c34c4044}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70353_3*m_h_f*1_4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11.xml><?xml version="1.0" encoding="utf-8"?>
<p:tagLst xmlns:p="http://schemas.openxmlformats.org/presentationml/2006/main">
  <p:tag name="KSO_WM_SLIDE_ITEM_CNT" val="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6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6"/>
  <p:tag name="KSO_WM_UNIT_COLOR_SCHEME_SHAPE_ID" val="4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1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8036_3*n_h_i*1_1_1"/>
  <p:tag name="KSO_WM_TEMPLATE_CATEGORY" val="diagram"/>
  <p:tag name="KSO_WM_TEMPLATE_INDEX" val="20188036"/>
  <p:tag name="KSO_WM_UNIT_LAYERLEVEL" val="1_1_1"/>
  <p:tag name="KSO_WM_TAG_VERSION" val="1.0"/>
  <p:tag name="KSO_WM_BEAUTIFY_FLAG" val="#wm#"/>
  <p:tag name="KSO_WM_UNIT_COLOR_SCHEME_SHAPE_ID" val="5"/>
  <p:tag name="KSO_WM_UNIT_COLOR_SCHEME_PARENT_PAGE" val="0_5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188036_3*n_h_f*1_1_1"/>
  <p:tag name="KSO_WM_TEMPLATE_CATEGORY" val="diagram"/>
  <p:tag name="KSO_WM_TEMPLATE_INDEX" val="20188036"/>
  <p:tag name="KSO_WM_UNIT_LAYERLEVEL" val="1_1_1"/>
  <p:tag name="KSO_WM_TAG_VERSION" val="1.0"/>
  <p:tag name="KSO_WM_BEAUTIFY_FLAG" val="#wm#"/>
  <p:tag name="KSO_WM_UNIT_NOCLEAR" val="0"/>
  <p:tag name="KSO_WM_UNIT_COLOR_SCHEME_SHAPE_ID" val="8"/>
  <p:tag name="KSO_WM_UNIT_COLOR_SCHEME_PARENT_PAGE" val="0_5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2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2"/>
  <p:tag name="KSO_WM_UNIT_COLOR_SCHEME_SHAPE_ID" val="64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3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3"/>
  <p:tag name="KSO_WM_UNIT_COLOR_SCHEME_SHAPE_ID" val="63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4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4"/>
  <p:tag name="KSO_WM_UNIT_COLOR_SCHEME_SHAPE_ID" val="6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5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5"/>
  <p:tag name="KSO_WM_UNIT_COLOR_SCHEME_SHAPE_ID" val="61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8036_3*n_h_h_i*1_2_1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8"/>
  <p:tag name="KSO_WM_UNIT_COLOR_SCHEME_PARENT_PAGE" val="0_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PLACING_PICTURE_USER_VIEWPORT" val="{&quot;height&quot;:7344,&quot;width&quot;:14160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188036_3*n_h_h_i*1_2_1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9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188036_3*n_h_h_i*1_2_4_4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6"/>
  <p:tag name="KSO_WM_UNIT_COLOR_SCHEME_PARENT_PAGE" val="0_5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88036_3*n_h_h_f*1_2_1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26"/>
  <p:tag name="KSO_WM_UNIT_COLOR_SCHEME_PARENT_PAGE" val="0_5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1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1_1"/>
  <p:tag name="KSO_WM_UNIT_NOCLEAR" val="0"/>
  <p:tag name="KSO_WM_UNIT_COLOR_SCHEME_SHAPE_ID" val="7"/>
  <p:tag name="KSO_WM_UNIT_COLOR_SCHEME_PARENT_PAGE" val="0_5"/>
  <p:tag name="KSO_WM_UNIT_TEXT_FILL_FORE_SCHEMECOLOR_INDEX" val="5"/>
  <p:tag name="KSO_WM_UNIT_TEXT_FILL_TYPE" val="1"/>
</p:tagLst>
</file>

<file path=ppt/tags/tag24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88036_3*n_h_h_f*1_2_4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28"/>
  <p:tag name="KSO_WM_UNIT_COLOR_SCHEME_PARENT_PAGE" val="0_5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4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4_1"/>
  <p:tag name="KSO_WM_UNIT_NOCLEAR" val="0"/>
  <p:tag name="KSO_WM_UNIT_COLOR_SCHEME_SHAPE_ID" val="29"/>
  <p:tag name="KSO_WM_UNIT_COLOR_SCHEME_PARENT_PAGE" val="0_5"/>
  <p:tag name="KSO_WM_UNIT_TEXT_FILL_FORE_SCHEMECOLOR_INDEX" val="8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8036_3*n_h_h_i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1"/>
  <p:tag name="KSO_WM_UNIT_COLOR_SCHEME_PARENT_PAGE" val="0_5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188036_3*n_h_h_i*1_2_2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88036_3*n_h_h_f*1_2_3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44"/>
  <p:tag name="KSO_WM_UNIT_COLOR_SCHEME_PARENT_PAGE" val="0_5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3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3_1"/>
  <p:tag name="KSO_WM_UNIT_NOCLEAR" val="0"/>
  <p:tag name="KSO_WM_UNIT_COLOR_SCHEME_SHAPE_ID" val="45"/>
  <p:tag name="KSO_WM_UNIT_COLOR_SCHEME_PARENT_PAGE" val="0_5"/>
  <p:tag name="KSO_WM_UNIT_TEXT_FILL_FORE_SCHEMECOLOR_INDEX" val="7"/>
  <p:tag name="KSO_WM_UNIT_TEXT_FILL_TYPE" val="1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70353_3*m_h_a*1_4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188036_3*n_h_h_i*1_2_3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8"/>
  <p:tag name="KSO_WM_UNIT_COLOR_SCHEME_PARENT_PAGE" val="0_5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8036_3*n_h_h_i*1_2_3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31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i*1_2_4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TYPE" val="n_h_h_i"/>
  <p:tag name="KSO_WM_UNIT_INDEX" val="1_2_4_3"/>
  <p:tag name="KSO_WM_UNIT_COLOR_SCHEME_SHAPE_ID" val="53"/>
  <p:tag name="KSO_WM_UNIT_COLOR_SCHEME_PARENT_PAGE" val="0_5"/>
  <p:tag name="KSO_WM_UNIT_FILL_FORE_SCHEMECOLOR_INDEX" val="14"/>
  <p:tag name="KSO_WM_UNIT_FILL_TYPE" val="1"/>
</p:tagLst>
</file>

<file path=ppt/tags/tag33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188036_3*n_h_h_f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54"/>
  <p:tag name="KSO_WM_UNIT_COLOR_SCHEME_PARENT_PAGE" val="0_5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2_1"/>
  <p:tag name="KSO_WM_UNIT_NOCLEAR" val="0"/>
  <p:tag name="KSO_WM_UNIT_COLOR_SCHEME_SHAPE_ID" val="55"/>
  <p:tag name="KSO_WM_UNIT_COLOR_SCHEME_PARENT_PAGE" val="0_5"/>
  <p:tag name="KSO_WM_UNIT_TEXT_FILL_FORE_SCHEMECOLOR_INDEX" val="6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188036_3*n_i*1_1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COLOR_SCHEME_SHAPE_ID" val="12"/>
  <p:tag name="KSO_WM_UNIT_COLOR_SCHEME_PARENT_PAGE" val="0_5"/>
  <p:tag name="KSO_WM_UNIT_DECOLORIZATION" val="1"/>
  <p:tag name="KSO_WM_UNIT_LINE_FORE_SCHEMECOLOR_INDEX" val="14"/>
  <p:tag name="KSO_WM_UNIT_LINE_FILL_TYPE" val="2"/>
</p:tagLst>
</file>

<file path=ppt/tags/tag36.xml><?xml version="1.0" encoding="utf-8"?>
<p:tagLst xmlns:p="http://schemas.openxmlformats.org/presentationml/2006/main">
  <p:tag name="ISLIDE.GUIDESSETTING" val="{&quot;Id&quot;:null,&quot;Name&quot;:&quot;常规参考线&quot;,&quot;HeaderHeight&quot;:9.1836734693877489,&quot;FooterHeight&quot;:0.0,&quot;SideMargin&quot;:4.1000000000000005,&quot;TopMargin&quot;:5.1000000000000005,&quot;BottomMargin&quot;:5.7,&quot;IntervalMargin&quot;:0.0,&quot;SettingType&quot;:&quot;Custom&quot;}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70353_3*m_h_a*1_3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70353_3*m_h_a*1_2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70353_3*m_h_a*1_1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70353_3*m_h_f*1_1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70353_3*m_h_f*1_2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9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70353_3*m_h_f*1_3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heme/theme1.xml><?xml version="1.0" encoding="utf-8"?>
<a:theme xmlns:a="http://schemas.openxmlformats.org/drawingml/2006/main" name="稻壳儿_耗崽制作_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稻壳儿_耗崽制作_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2543</Words>
  <Application>WPS 演示</Application>
  <PresentationFormat>宽屏</PresentationFormat>
  <Paragraphs>257</Paragraphs>
  <Slides>39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方正宋刻本秀楷_GBK</vt:lpstr>
      <vt:lpstr>微软雅黑</vt:lpstr>
      <vt:lpstr>等线</vt:lpstr>
      <vt:lpstr>Arial Unicode MS</vt:lpstr>
      <vt:lpstr>等线 Light</vt:lpstr>
      <vt:lpstr>稻壳儿_耗崽制作_模板</vt:lpstr>
      <vt:lpstr>1_稻壳儿_耗崽制作_模板</vt:lpstr>
      <vt:lpstr>PowerPoint 演示文稿</vt:lpstr>
      <vt:lpstr>PowerPoint 演示文稿</vt:lpstr>
      <vt:lpstr>什么是机器学习？</vt:lpstr>
      <vt:lpstr>最简单的线性回归算法</vt:lpstr>
      <vt:lpstr>梯度下降法</vt:lpstr>
      <vt:lpstr>代码演示</vt:lpstr>
      <vt:lpstr>PowerPoint 演示文稿</vt:lpstr>
      <vt:lpstr>从线性回归到逻辑斯蒂回归</vt:lpstr>
      <vt:lpstr>案例：预测两个特征的样本分类</vt:lpstr>
      <vt:lpstr>汇总一下套路</vt:lpstr>
      <vt:lpstr>如何衡量模型</vt:lpstr>
      <vt:lpstr>PowerPoint 演示文稿</vt:lpstr>
      <vt:lpstr>三个概念的关系</vt:lpstr>
      <vt:lpstr>传统的机器学习方法分类</vt:lpstr>
      <vt:lpstr>用sklearn库的SVM重做上面的分类题</vt:lpstr>
      <vt:lpstr>使用无监督聚类方法重做上题</vt:lpstr>
      <vt:lpstr>神经网络</vt:lpstr>
      <vt:lpstr>神经网络的反向传播</vt:lpstr>
      <vt:lpstr>使用神经网络重做上题</vt:lpstr>
      <vt:lpstr>PowerPoint 演示文稿</vt:lpstr>
      <vt:lpstr>深度学习应用领域</vt:lpstr>
      <vt:lpstr>几种典型的运算-卷积</vt:lpstr>
      <vt:lpstr>几种典型的运算-激活函数</vt:lpstr>
      <vt:lpstr>几种典型的运算-全连接层</vt:lpstr>
      <vt:lpstr>几种典型的运算-损失函数</vt:lpstr>
      <vt:lpstr>深度神经网络计算量巨大</vt:lpstr>
      <vt:lpstr>各种深度学习框架都支持GPU加速</vt:lpstr>
      <vt:lpstr>典型的卷积神经网络</vt:lpstr>
      <vt:lpstr>一个实际的例子：手写字体识别</vt:lpstr>
      <vt:lpstr>PowerPoint 演示文稿</vt:lpstr>
      <vt:lpstr>一个形象的实验</vt:lpstr>
      <vt:lpstr>PowerPoint 演示文稿</vt:lpstr>
      <vt:lpstr>一款中档GPU的性能参数</vt:lpstr>
      <vt:lpstr>GPU通用计算的开发运行框架</vt:lpstr>
      <vt:lpstr>PowerPoint 演示文稿</vt:lpstr>
      <vt:lpstr>PowerPoint 演示文稿</vt:lpstr>
      <vt:lpstr>实例一：以图搜剧 / 以图搜图</vt:lpstr>
      <vt:lpstr>实例二：图片风格化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bisonliao</cp:lastModifiedBy>
  <cp:revision>39</cp:revision>
  <dcterms:created xsi:type="dcterms:W3CDTF">2020-02-13T12:05:00Z</dcterms:created>
  <dcterms:modified xsi:type="dcterms:W3CDTF">2020-12-28T14:06:47Z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